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6" r:id="rId1"/>
  </p:sldMasterIdLst>
  <p:notesMasterIdLst>
    <p:notesMasterId r:id="rId14"/>
  </p:notesMasterIdLst>
  <p:sldIdLst>
    <p:sldId id="256" r:id="rId2"/>
    <p:sldId id="605" r:id="rId3"/>
    <p:sldId id="289" r:id="rId4"/>
    <p:sldId id="932" r:id="rId5"/>
    <p:sldId id="933" r:id="rId6"/>
    <p:sldId id="938" r:id="rId7"/>
    <p:sldId id="327" r:id="rId8"/>
    <p:sldId id="260" r:id="rId9"/>
    <p:sldId id="603" r:id="rId10"/>
    <p:sldId id="940" r:id="rId11"/>
    <p:sldId id="946" r:id="rId12"/>
    <p:sldId id="93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2EF04-9540-48D9-A509-00EA91725E13}" type="datetimeFigureOut">
              <a:rPr lang="es-CR" smtClean="0"/>
              <a:t>23/8/2021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F8639-9560-4071-8C72-21D42AC242E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5184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pc="42" dirty="0">
              <a:solidFill>
                <a:srgbClr val="191919"/>
              </a:solidFill>
              <a:latin typeface="Aileron Regular"/>
            </a:endParaRPr>
          </a:p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FA03B-0F6B-4D72-A99F-7AEABE9300EC}" type="slidenum">
              <a:rPr lang="es-CR" smtClean="0"/>
              <a:t>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058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FA03B-0F6B-4D72-A99F-7AEABE9300EC}" type="slidenum">
              <a:rPr lang="es-CR" smtClean="0"/>
              <a:t>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3777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9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2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1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8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1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4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3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3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2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0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rianapbrene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629DF-A84D-4C21-A769-1FF2DB982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Propuesta de BIA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BE5FB4-878E-4E16-A4B5-E2816A1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 fontScale="92500" lnSpcReduction="20000"/>
          </a:bodyPr>
          <a:lstStyle/>
          <a:p>
            <a:endParaRPr lang="es-CR" dirty="0"/>
          </a:p>
          <a:p>
            <a:r>
              <a:rPr lang="es-CR" dirty="0"/>
              <a:t>Prof. Mariana Peralta Brenes</a:t>
            </a:r>
          </a:p>
          <a:p>
            <a:r>
              <a:rPr lang="es-CR" dirty="0"/>
              <a:t>Correo: </a:t>
            </a:r>
            <a:r>
              <a:rPr lang="es-CR" dirty="0">
                <a:hlinkClick r:id="rId2"/>
              </a:rPr>
              <a:t>marianapbrenes@Gmail.com</a:t>
            </a:r>
            <a:endParaRPr lang="es-CR" dirty="0"/>
          </a:p>
          <a:p>
            <a:r>
              <a:rPr lang="es-CR" dirty="0"/>
              <a:t>Cel: 8747 2525 </a:t>
            </a:r>
          </a:p>
        </p:txBody>
      </p:sp>
    </p:spTree>
    <p:extLst>
      <p:ext uri="{BB962C8B-B14F-4D97-AF65-F5344CB8AC3E}">
        <p14:creationId xmlns:p14="http://schemas.microsoft.com/office/powerpoint/2010/main" val="379953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59149" y="549053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s-CR" sz="5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Valores de referencia </a:t>
            </a:r>
            <a:r>
              <a:rPr lang="es-CR" sz="5000" b="1" dirty="0">
                <a:solidFill>
                  <a:srgbClr val="282F39"/>
                </a:solidFill>
                <a:latin typeface="Noto Sans" panose="020B0502040504020204" pitchFamily="34"/>
              </a:rPr>
              <a:t>del  Φ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87D1A1C-74E7-41C4-B8A8-C709431497E0}"/>
              </a:ext>
            </a:extLst>
          </p:cNvPr>
          <p:cNvGrpSpPr/>
          <p:nvPr/>
        </p:nvGrpSpPr>
        <p:grpSpPr>
          <a:xfrm>
            <a:off x="7621922" y="1842111"/>
            <a:ext cx="2988859" cy="1641686"/>
            <a:chOff x="496206" y="3672479"/>
            <a:chExt cx="1887904" cy="16491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74D0FE-89E8-4E4B-862A-4555CC1B6A1D}"/>
                </a:ext>
              </a:extLst>
            </p:cNvPr>
            <p:cNvSpPr/>
            <p:nvPr/>
          </p:nvSpPr>
          <p:spPr>
            <a:xfrm>
              <a:off x="568010" y="3672479"/>
              <a:ext cx="1816100" cy="164914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B04C6-8E06-4B02-BE1C-447704975924}"/>
                </a:ext>
              </a:extLst>
            </p:cNvPr>
            <p:cNvSpPr txBox="1"/>
            <p:nvPr/>
          </p:nvSpPr>
          <p:spPr>
            <a:xfrm>
              <a:off x="555867" y="3795311"/>
              <a:ext cx="1727632" cy="132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R" sz="1600" spc="13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Open Sans" panose="020B0606030504020204"/>
                </a:rPr>
                <a:t>Personas adultas sanas Φ mayor a 5. </a:t>
              </a:r>
            </a:p>
            <a:p>
              <a:pPr algn="ctr"/>
              <a:endParaRPr lang="es-CR" sz="1600" spc="130" dirty="0">
                <a:solidFill>
                  <a:schemeClr val="tx2">
                    <a:lumMod val="95000"/>
                    <a:lumOff val="5000"/>
                  </a:schemeClr>
                </a:solidFill>
                <a:latin typeface="Open Sans" panose="020B0606030504020204"/>
              </a:endParaRPr>
            </a:p>
            <a:p>
              <a:pPr lvl="0" algn="ctr"/>
              <a:r>
                <a:rPr lang="es-CR" sz="1600" spc="13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Open Sans" panose="020B0606030504020204"/>
                </a:rPr>
                <a:t>Personas con cáncer valores de hasta 2 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42484EA-78A8-4EAF-9C96-4D70F3DDF77F}"/>
                </a:ext>
              </a:extLst>
            </p:cNvPr>
            <p:cNvSpPr/>
            <p:nvPr/>
          </p:nvSpPr>
          <p:spPr>
            <a:xfrm>
              <a:off x="496206" y="3672480"/>
              <a:ext cx="71803" cy="16491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" name="Picture 3">
            <a:extLst>
              <a:ext uri="{FF2B5EF4-FFF2-40B4-BE49-F238E27FC236}">
                <a16:creationId xmlns:a16="http://schemas.microsoft.com/office/drawing/2014/main" id="{B2299A14-9B61-4FF7-B782-2355251DA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3" t="25848" r="32218" b="21469"/>
          <a:stretch/>
        </p:blipFill>
        <p:spPr>
          <a:xfrm>
            <a:off x="874885" y="1842111"/>
            <a:ext cx="5353016" cy="4365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A59C39CD-B3EE-45CA-BB94-5B649297A046}"/>
              </a:ext>
            </a:extLst>
          </p:cNvPr>
          <p:cNvSpPr txBox="1"/>
          <p:nvPr/>
        </p:nvSpPr>
        <p:spPr>
          <a:xfrm>
            <a:off x="263802" y="6407212"/>
            <a:ext cx="11928198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Langer et al. (2020).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International Journal of Sports Medicine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41(9), 610-615. </a:t>
            </a:r>
          </a:p>
          <a:p>
            <a:pPr algn="just"/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Martins et al. (2019).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Scandinavian journal of medicine &amp; science in sports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29(7), 1006-1012. </a:t>
            </a:r>
          </a:p>
          <a:p>
            <a:pPr algn="just"/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Genton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 et al. (2020).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Clinical Nutrition ESPEN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37(1), 65-68.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8437B54-E76E-4E8C-97A1-546DC88D5453}"/>
              </a:ext>
            </a:extLst>
          </p:cNvPr>
          <p:cNvGrpSpPr/>
          <p:nvPr/>
        </p:nvGrpSpPr>
        <p:grpSpPr>
          <a:xfrm>
            <a:off x="7621921" y="3798024"/>
            <a:ext cx="3008869" cy="1649149"/>
            <a:chOff x="9168783" y="3774782"/>
            <a:chExt cx="2794617" cy="1649150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255DD62-7721-47BB-96CA-02C229071D6B}"/>
                </a:ext>
              </a:extLst>
            </p:cNvPr>
            <p:cNvGrpSpPr/>
            <p:nvPr/>
          </p:nvGrpSpPr>
          <p:grpSpPr>
            <a:xfrm>
              <a:off x="9258162" y="3774784"/>
              <a:ext cx="2705238" cy="1649148"/>
              <a:chOff x="9258162" y="3774784"/>
              <a:chExt cx="2705238" cy="1649148"/>
            </a:xfrm>
          </p:grpSpPr>
          <p:sp>
            <p:nvSpPr>
              <p:cNvPr id="10" name="Rectangle 70">
                <a:extLst>
                  <a:ext uri="{FF2B5EF4-FFF2-40B4-BE49-F238E27FC236}">
                    <a16:creationId xmlns:a16="http://schemas.microsoft.com/office/drawing/2014/main" id="{456EA787-75EA-4275-89E1-1BDC859C8961}"/>
                  </a:ext>
                </a:extLst>
              </p:cNvPr>
              <p:cNvSpPr/>
              <p:nvPr/>
            </p:nvSpPr>
            <p:spPr>
              <a:xfrm>
                <a:off x="9258162" y="3774784"/>
                <a:ext cx="2705238" cy="1649148"/>
              </a:xfrm>
              <a:prstGeom prst="rect">
                <a:avLst/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76">
                <a:extLst>
                  <a:ext uri="{FF2B5EF4-FFF2-40B4-BE49-F238E27FC236}">
                    <a16:creationId xmlns:a16="http://schemas.microsoft.com/office/drawing/2014/main" id="{E7C763F4-64C9-4E69-B43D-A559E628D59E}"/>
                  </a:ext>
                </a:extLst>
              </p:cNvPr>
              <p:cNvSpPr txBox="1"/>
              <p:nvPr/>
            </p:nvSpPr>
            <p:spPr>
              <a:xfrm>
                <a:off x="9365119" y="3937636"/>
                <a:ext cx="259828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s-CR" sz="1600" spc="86" dirty="0">
                    <a:solidFill>
                      <a:srgbClr val="FF0000"/>
                    </a:solidFill>
                    <a:latin typeface="Open Sans" panose="020B0606030504020204"/>
                  </a:rPr>
                  <a:t>Se asocia a la calidad de las células debido a que ese retraso (reactancia) depende de la calidad celular</a:t>
                </a:r>
              </a:p>
            </p:txBody>
          </p:sp>
        </p:grpSp>
        <p:sp>
          <p:nvSpPr>
            <p:cNvPr id="12" name="Rectangle 81">
              <a:extLst>
                <a:ext uri="{FF2B5EF4-FFF2-40B4-BE49-F238E27FC236}">
                  <a16:creationId xmlns:a16="http://schemas.microsoft.com/office/drawing/2014/main" id="{4001D6AC-5A33-46ED-89E1-0EE8211455FC}"/>
                </a:ext>
              </a:extLst>
            </p:cNvPr>
            <p:cNvSpPr/>
            <p:nvPr/>
          </p:nvSpPr>
          <p:spPr>
            <a:xfrm>
              <a:off x="9168783" y="3774782"/>
              <a:ext cx="106957" cy="16491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36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9C914A1-F591-419C-ADB6-9EA8A7800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41425"/>
              </p:ext>
            </p:extLst>
          </p:nvPr>
        </p:nvGraphicFramePr>
        <p:xfrm>
          <a:off x="259013" y="2715768"/>
          <a:ext cx="5638204" cy="336108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2957">
                  <a:extLst>
                    <a:ext uri="{9D8B030D-6E8A-4147-A177-3AD203B41FA5}">
                      <a16:colId xmlns:a16="http://schemas.microsoft.com/office/drawing/2014/main" val="2991400324"/>
                    </a:ext>
                  </a:extLst>
                </a:gridCol>
                <a:gridCol w="1451510">
                  <a:extLst>
                    <a:ext uri="{9D8B030D-6E8A-4147-A177-3AD203B41FA5}">
                      <a16:colId xmlns:a16="http://schemas.microsoft.com/office/drawing/2014/main" val="1096341793"/>
                    </a:ext>
                  </a:extLst>
                </a:gridCol>
                <a:gridCol w="2993737">
                  <a:extLst>
                    <a:ext uri="{9D8B030D-6E8A-4147-A177-3AD203B41FA5}">
                      <a16:colId xmlns:a16="http://schemas.microsoft.com/office/drawing/2014/main" val="1538958150"/>
                    </a:ext>
                  </a:extLst>
                </a:gridCol>
              </a:tblGrid>
              <a:tr h="4101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Autor y año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Deportes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Resultados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extLst>
                  <a:ext uri="{0D108BD9-81ED-4DB2-BD59-A6C34878D82A}">
                    <a16:rowId xmlns:a16="http://schemas.microsoft.com/office/drawing/2014/main" val="3549332372"/>
                  </a:ext>
                </a:extLst>
              </a:tr>
              <a:tr h="27521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Open Sans"/>
                        </a:rPr>
                        <a:t>Micheli et al., 2014</a:t>
                      </a:r>
                      <a:endParaRPr lang="es-CR" sz="140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Futbolistas 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50 kHz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División élite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26.1 ± 4.4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7.7 ± 0.6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División alta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24.5 ± 5.0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7.4 ± 0.5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División media </a:t>
                      </a:r>
                    </a:p>
                    <a:p>
                      <a:pPr marL="457200" indent="-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22.2 ± 5.0 años</a:t>
                      </a:r>
                    </a:p>
                    <a:p>
                      <a:pPr marL="457200" indent="-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7.1 ± 0.6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División media baja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22.6 ± 5.3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7.0 ± 0.6</a:t>
                      </a:r>
                    </a:p>
                  </a:txBody>
                  <a:tcPr marL="38864" marR="38864" marT="0" marB="0"/>
                </a:tc>
                <a:extLst>
                  <a:ext uri="{0D108BD9-81ED-4DB2-BD59-A6C34878D82A}">
                    <a16:rowId xmlns:a16="http://schemas.microsoft.com/office/drawing/2014/main" val="1785583268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033A4C4D-5265-4041-BD36-B383BB2B15F9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316737"/>
          <a:ext cx="5867399" cy="476576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589057">
                  <a:extLst>
                    <a:ext uri="{9D8B030D-6E8A-4147-A177-3AD203B41FA5}">
                      <a16:colId xmlns:a16="http://schemas.microsoft.com/office/drawing/2014/main" val="2991400324"/>
                    </a:ext>
                  </a:extLst>
                </a:gridCol>
                <a:gridCol w="1317729">
                  <a:extLst>
                    <a:ext uri="{9D8B030D-6E8A-4147-A177-3AD203B41FA5}">
                      <a16:colId xmlns:a16="http://schemas.microsoft.com/office/drawing/2014/main" val="1096341793"/>
                    </a:ext>
                  </a:extLst>
                </a:gridCol>
                <a:gridCol w="2960613">
                  <a:extLst>
                    <a:ext uri="{9D8B030D-6E8A-4147-A177-3AD203B41FA5}">
                      <a16:colId xmlns:a16="http://schemas.microsoft.com/office/drawing/2014/main" val="1538958150"/>
                    </a:ext>
                  </a:extLst>
                </a:gridCol>
              </a:tblGrid>
              <a:tr h="242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Autor y año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Deportes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Resultados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extLst>
                  <a:ext uri="{0D108BD9-81ED-4DB2-BD59-A6C34878D82A}">
                    <a16:rowId xmlns:a16="http://schemas.microsoft.com/office/drawing/2014/main" val="3549332372"/>
                  </a:ext>
                </a:extLst>
              </a:tr>
              <a:tr h="45235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Open Sans"/>
                        </a:rPr>
                        <a:t>Koury</a:t>
                      </a:r>
                      <a:r>
                        <a:rPr lang="en-US" sz="1400" dirty="0">
                          <a:effectLst/>
                          <a:latin typeface="Open Sans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Open Sans"/>
                        </a:rPr>
                        <a:t>Trugo</a:t>
                      </a:r>
                      <a:r>
                        <a:rPr lang="en-US" sz="1400" dirty="0">
                          <a:effectLst/>
                          <a:latin typeface="Open Sans"/>
                        </a:rPr>
                        <a:t>, Torres, &amp; performance, 2014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Atletismo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Fútbol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Natación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 err="1">
                          <a:effectLst/>
                          <a:latin typeface="Open Sans"/>
                        </a:rPr>
                        <a:t>Water</a:t>
                      </a:r>
                      <a:r>
                        <a:rPr lang="es-CR" sz="1400" dirty="0">
                          <a:effectLst/>
                          <a:latin typeface="Open Sans"/>
                        </a:rPr>
                        <a:t> polo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Triatlón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Baloncesto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i="1" dirty="0">
                          <a:effectLst/>
                          <a:latin typeface="Open Sans"/>
                        </a:rPr>
                        <a:t>*Todos élite</a:t>
                      </a:r>
                      <a:endParaRPr lang="es-CR" sz="1400" i="1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50 kHz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Atletismo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18.0 ± 0.7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8.3 ± 0.6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Fútbol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13.0 ± 0.6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6.3 ± 0.8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Natación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15.0 ± 1.8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7.0 ± 0.5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Waterpolo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17.0 ± 0.7 años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7.1 ± 0.8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Triatlón </a:t>
                      </a:r>
                    </a:p>
                    <a:p>
                      <a:pPr marL="457200" indent="-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 18.0 ± 0.6 años</a:t>
                      </a:r>
                    </a:p>
                    <a:p>
                      <a:pPr marL="457200" indent="-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7.6 ± 0.4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Baloncesto </a:t>
                      </a:r>
                    </a:p>
                    <a:p>
                      <a:pPr marL="457200" indent="-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Edad =17.0 ± 0.9 años</a:t>
                      </a:r>
                    </a:p>
                    <a:p>
                      <a:pPr marL="457200" indent="-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R" sz="1400" dirty="0">
                          <a:effectLst/>
                          <a:latin typeface="Open Sans"/>
                        </a:rPr>
                        <a:t>Φ = 7.2 ± 0.8</a:t>
                      </a:r>
                      <a:endParaRPr lang="es-CR" sz="1400" dirty="0">
                        <a:effectLst/>
                        <a:latin typeface="Open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64" marR="38864" marT="0" marB="0"/>
                </a:tc>
                <a:extLst>
                  <a:ext uri="{0D108BD9-81ED-4DB2-BD59-A6C34878D82A}">
                    <a16:rowId xmlns:a16="http://schemas.microsoft.com/office/drawing/2014/main" val="2352850493"/>
                  </a:ext>
                </a:extLst>
              </a:tr>
            </a:tbl>
          </a:graphicData>
        </a:graphic>
      </p:graphicFrame>
      <p:pic>
        <p:nvPicPr>
          <p:cNvPr id="30" name="Imagen 29">
            <a:extLst>
              <a:ext uri="{FF2B5EF4-FFF2-40B4-BE49-F238E27FC236}">
                <a16:creationId xmlns:a16="http://schemas.microsoft.com/office/drawing/2014/main" id="{A5C5BE7E-D28E-4651-ADAC-97913D51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23" t="20200" r="4657" b="50000"/>
          <a:stretch/>
        </p:blipFill>
        <p:spPr>
          <a:xfrm>
            <a:off x="259014" y="468597"/>
            <a:ext cx="5440000" cy="2042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61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82516-79B2-4DA8-904C-7FFBCE0C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En resumen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5A58DB-DE90-4A35-BB83-8C21A5205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b="1" dirty="0"/>
              <a:t>Que debería tener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652378-2899-4BD5-9E57-15850CF60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5754094" cy="3672692"/>
          </a:xfrm>
        </p:spPr>
        <p:txBody>
          <a:bodyPr>
            <a:normAutofit lnSpcReduction="10000"/>
          </a:bodyPr>
          <a:lstStyle/>
          <a:p>
            <a:r>
              <a:rPr lang="es-CR" dirty="0"/>
              <a:t>Frecuencia 50 y 500 kHz (Multifrecuencia) </a:t>
            </a:r>
          </a:p>
          <a:p>
            <a:pPr lvl="1"/>
            <a:r>
              <a:rPr lang="es-CR" dirty="0"/>
              <a:t>Agua intra y extracelular</a:t>
            </a:r>
          </a:p>
          <a:p>
            <a:pPr lvl="1"/>
            <a:r>
              <a:rPr lang="es-CR" dirty="0"/>
              <a:t>Ángulo de fase (50 kHz)</a:t>
            </a:r>
          </a:p>
          <a:p>
            <a:pPr lvl="1"/>
            <a:r>
              <a:rPr lang="es-CR" dirty="0"/>
              <a:t>Porcentaje o masa magra y grasa</a:t>
            </a:r>
          </a:p>
          <a:p>
            <a:r>
              <a:rPr lang="es-CR" dirty="0"/>
              <a:t>Mínimo de dos apoyos (4)</a:t>
            </a:r>
          </a:p>
          <a:p>
            <a:r>
              <a:rPr lang="es-CR" dirty="0"/>
              <a:t>Portátil (Campo con atletas )</a:t>
            </a:r>
          </a:p>
          <a:p>
            <a:r>
              <a:rPr lang="es-CR" dirty="0"/>
              <a:t>Características de cualquier instrumento de medición:</a:t>
            </a:r>
          </a:p>
          <a:p>
            <a:pPr lvl="1"/>
            <a:r>
              <a:rPr lang="es-CR" dirty="0"/>
              <a:t>Válido/exacto (Comparar con estándar de oro DXA o algún otro aparato de BIA pero calidad, bajo </a:t>
            </a:r>
            <a:r>
              <a:rPr lang="es-CR" u="sng" dirty="0"/>
              <a:t>margen de error</a:t>
            </a:r>
            <a:r>
              <a:rPr lang="es-CR" dirty="0"/>
              <a:t>)</a:t>
            </a:r>
          </a:p>
          <a:p>
            <a:pPr lvl="1"/>
            <a:r>
              <a:rPr lang="es-CR" dirty="0"/>
              <a:t>Confiable /preciso (Test-</a:t>
            </a:r>
            <a:r>
              <a:rPr lang="es-CR" dirty="0" err="1"/>
              <a:t>retest</a:t>
            </a:r>
            <a:r>
              <a:rPr lang="es-CR" dirty="0"/>
              <a:t>)</a:t>
            </a:r>
          </a:p>
          <a:p>
            <a:pPr lvl="1"/>
            <a:endParaRPr lang="es-CR" dirty="0"/>
          </a:p>
          <a:p>
            <a:endParaRPr lang="es-CR" dirty="0"/>
          </a:p>
        </p:txBody>
      </p:sp>
      <p:pic>
        <p:nvPicPr>
          <p:cNvPr id="1026" name="Picture 2" descr="Exactitud y precisión">
            <a:extLst>
              <a:ext uri="{FF2B5EF4-FFF2-40B4-BE49-F238E27FC236}">
                <a16:creationId xmlns:a16="http://schemas.microsoft.com/office/drawing/2014/main" id="{205A4331-5EFD-4205-B7EE-3418FE973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96" y="2797043"/>
            <a:ext cx="6033702" cy="18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43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F5792FE-C98B-4245-9146-AE60682504F9}"/>
              </a:ext>
            </a:extLst>
          </p:cNvPr>
          <p:cNvSpPr txBox="1"/>
          <p:nvPr/>
        </p:nvSpPr>
        <p:spPr>
          <a:xfrm>
            <a:off x="480081" y="542114"/>
            <a:ext cx="11032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000" b="1" i="0" u="none" strike="noStrike" kern="1200" cap="none" spc="0" normalizeH="0" baseline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Composición Corporal (CC)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83AA46-DBB0-4148-8654-17B237684E71}"/>
              </a:ext>
            </a:extLst>
          </p:cNvPr>
          <p:cNvSpPr txBox="1"/>
          <p:nvPr/>
        </p:nvSpPr>
        <p:spPr>
          <a:xfrm>
            <a:off x="425355" y="2993400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CR" dirty="0">
                <a:latin typeface="Open Sans" panose="020B0606030504020204"/>
              </a:rPr>
              <a:t>Rama de la biología que cuantifica los componentes corporales.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CR" dirty="0">
                <a:latin typeface="Open Sans" panose="020B0606030504020204"/>
              </a:rPr>
              <a:t>Cuantifica la forma en que el cuerpo humano está compuesto. 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Open Sans" panose="020B060603050402020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F408AA-9B4D-43BB-92E6-FB2E61219926}"/>
              </a:ext>
            </a:extLst>
          </p:cNvPr>
          <p:cNvSpPr txBox="1"/>
          <p:nvPr/>
        </p:nvSpPr>
        <p:spPr>
          <a:xfrm>
            <a:off x="1033294" y="2144546"/>
            <a:ext cx="20888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2300" b="1" i="0" u="none" strike="noStrike" kern="1200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¿Qué es?</a:t>
            </a:r>
            <a:endParaRPr kumimoji="0" lang="es-CR" sz="2300" b="1" i="0" u="none" strike="noStrike" kern="1200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50C970-7F59-4B5D-A320-BB626106C5BF}"/>
              </a:ext>
            </a:extLst>
          </p:cNvPr>
          <p:cNvSpPr txBox="1"/>
          <p:nvPr/>
        </p:nvSpPr>
        <p:spPr>
          <a:xfrm>
            <a:off x="9016412" y="2993400"/>
            <a:ext cx="274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CR" dirty="0">
                <a:latin typeface="Open Sans" panose="020B0606030504020204"/>
              </a:rPr>
              <a:t>Modelos de CC: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CR" dirty="0">
                <a:latin typeface="Open Sans" panose="020B0606030504020204"/>
              </a:rPr>
              <a:t>describen el cuerpo en compartimentos corporales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s-CR" dirty="0">
                <a:latin typeface="Open Sans" panose="020B0606030504020204"/>
              </a:rPr>
              <a:t>organización en niveles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Open Sans" panose="020B060603050402020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E69612-A8A5-4779-A3C9-58237A2066DD}"/>
              </a:ext>
            </a:extLst>
          </p:cNvPr>
          <p:cNvSpPr txBox="1"/>
          <p:nvPr/>
        </p:nvSpPr>
        <p:spPr>
          <a:xfrm>
            <a:off x="9016411" y="2100032"/>
            <a:ext cx="23942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2300" b="1" i="0" u="none" strike="noStrike" kern="1200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Modelos de CC</a:t>
            </a:r>
            <a:endParaRPr kumimoji="0" lang="es-CR" sz="2300" b="1" i="0" u="none" strike="noStrike" kern="1200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074" name="Picture 2" descr="PESO Y COMPOSICIÓN CORPORAL - Fisedtherapy">
            <a:extLst>
              <a:ext uri="{FF2B5EF4-FFF2-40B4-BE49-F238E27FC236}">
                <a16:creationId xmlns:a16="http://schemas.microsoft.com/office/drawing/2014/main" id="{B5684CFA-F4F6-45A8-AFC8-D1485FB7A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5752"/>
          <a:stretch/>
        </p:blipFill>
        <p:spPr bwMode="auto">
          <a:xfrm>
            <a:off x="4029972" y="2144546"/>
            <a:ext cx="4251158" cy="3621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F3B9C4A-CD8D-4B99-8C38-A5AE175ACBE7}"/>
              </a:ext>
            </a:extLst>
          </p:cNvPr>
          <p:cNvSpPr/>
          <p:nvPr/>
        </p:nvSpPr>
        <p:spPr>
          <a:xfrm>
            <a:off x="425355" y="6464863"/>
            <a:ext cx="4854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0"/>
              </a:spcAft>
            </a:pPr>
            <a:r>
              <a:rPr lang="es-CR" sz="900" dirty="0">
                <a:solidFill>
                  <a:schemeClr val="bg1"/>
                </a:solidFill>
                <a:latin typeface="Open Sans" panose="020B0606030504020204"/>
                <a:ea typeface="Calibri" panose="020F0502020204030204" pitchFamily="34" charset="0"/>
              </a:rPr>
              <a:t>Jiménez, E. G. (2013). </a:t>
            </a:r>
            <a:r>
              <a:rPr lang="es-CR" sz="900" i="1" dirty="0">
                <a:solidFill>
                  <a:schemeClr val="bg1"/>
                </a:solidFill>
                <a:latin typeface="Open Sans" panose="020B0606030504020204"/>
                <a:ea typeface="Calibri" panose="020F0502020204030204" pitchFamily="34" charset="0"/>
              </a:rPr>
              <a:t>J Endocrinología y nutrición, 60</a:t>
            </a:r>
            <a:r>
              <a:rPr lang="es-CR" sz="900" dirty="0">
                <a:solidFill>
                  <a:schemeClr val="bg1"/>
                </a:solidFill>
                <a:latin typeface="Open Sans" panose="020B0606030504020204"/>
                <a:ea typeface="Calibri" panose="020F0502020204030204" pitchFamily="34" charset="0"/>
              </a:rPr>
              <a:t>(2), 69-75</a:t>
            </a:r>
          </a:p>
          <a:p>
            <a:pPr marL="457200" indent="-457200" algn="just"/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Aragon et al. (2017). </a:t>
            </a:r>
            <a:r>
              <a:rPr lang="en-US" sz="900" i="1" dirty="0">
                <a:solidFill>
                  <a:schemeClr val="bg1"/>
                </a:solidFill>
                <a:latin typeface="Open Sans" panose="020B0606030504020204"/>
              </a:rPr>
              <a:t>Journal of the International Society of Sports Nutrition,</a:t>
            </a:r>
            <a:endParaRPr lang="es-CR" sz="900" dirty="0">
              <a:solidFill>
                <a:schemeClr val="bg1"/>
              </a:solidFill>
              <a:latin typeface="Open Sans" panose="020B0606030504020204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3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692646" y="471002"/>
            <a:ext cx="66865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Evaluación de la  CC</a:t>
            </a:r>
            <a:endParaRPr kumimoji="0" lang="en-GB" sz="5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788813" y="2073653"/>
            <a:ext cx="327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R" sz="1600" spc="92" dirty="0">
                <a:solidFill>
                  <a:srgbClr val="191919"/>
                </a:solidFill>
                <a:latin typeface="Open Sans" panose="020B0606030504020204"/>
              </a:rPr>
              <a:t>Una proporción más alta de masa grasa que de masa magra ha demostrado ser un factor de riesgo de enfermedades cardiacas.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788813" y="3818981"/>
            <a:ext cx="327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R" sz="1600" spc="92" dirty="0">
                <a:solidFill>
                  <a:srgbClr val="191919"/>
                </a:solidFill>
                <a:latin typeface="Open Sans" panose="020B0606030504020204"/>
              </a:rPr>
              <a:t>Evaluación: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600" spc="92" dirty="0">
                <a:solidFill>
                  <a:srgbClr val="191919"/>
                </a:solidFill>
                <a:latin typeface="Open Sans" panose="020B0606030504020204"/>
              </a:rPr>
              <a:t>Fundamental para salud y rendimiento deportivo</a:t>
            </a:r>
          </a:p>
        </p:txBody>
      </p:sp>
      <p:sp>
        <p:nvSpPr>
          <p:cNvPr id="21" name="Oval 20"/>
          <p:cNvSpPr/>
          <p:nvPr/>
        </p:nvSpPr>
        <p:spPr>
          <a:xfrm>
            <a:off x="1098979" y="2424295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05269" y="3968742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Qué es composición corporal? – InBody Mexico">
            <a:extLst>
              <a:ext uri="{FF2B5EF4-FFF2-40B4-BE49-F238E27FC236}">
                <a16:creationId xmlns:a16="http://schemas.microsoft.com/office/drawing/2014/main" id="{80A78C99-3FC7-409E-8FAE-CC5C5B64A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3399" b="11713"/>
          <a:stretch/>
        </p:blipFill>
        <p:spPr bwMode="auto">
          <a:xfrm>
            <a:off x="5662141" y="1841636"/>
            <a:ext cx="6075700" cy="28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62DAFF5-2AA0-47FB-95A5-DA31EA2A4F18}"/>
              </a:ext>
            </a:extLst>
          </p:cNvPr>
          <p:cNvSpPr txBox="1"/>
          <p:nvPr/>
        </p:nvSpPr>
        <p:spPr>
          <a:xfrm>
            <a:off x="496821" y="6439457"/>
            <a:ext cx="7866626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Kyoung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-Bae et al. (2019).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Journal of Obesity &amp; Metabolic Syndrome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28(4), 278-294. </a:t>
            </a:r>
          </a:p>
          <a:p>
            <a:pPr algn="just"/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Achamrah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 et al. (2018). </a:t>
            </a:r>
            <a:r>
              <a:rPr lang="en-US" sz="900" i="1" spc="36" dirty="0" err="1">
                <a:solidFill>
                  <a:schemeClr val="bg1"/>
                </a:solidFill>
                <a:latin typeface="Open Sans" panose="020B0606030504020204"/>
              </a:rPr>
              <a:t>PloS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 one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13(7). </a:t>
            </a:r>
          </a:p>
          <a:p>
            <a:pPr algn="just"/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Arias </a:t>
            </a:r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Téllez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 et al. (2019) </a:t>
            </a:r>
            <a:r>
              <a:rPr lang="en-US" sz="900" i="1" spc="36" dirty="0" err="1">
                <a:solidFill>
                  <a:schemeClr val="bg1"/>
                </a:solidFill>
                <a:latin typeface="Open Sans" panose="020B0606030504020204"/>
              </a:rPr>
              <a:t>PloS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 one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14(11), 1-10. </a:t>
            </a:r>
          </a:p>
        </p:txBody>
      </p:sp>
    </p:spTree>
    <p:extLst>
      <p:ext uri="{BB962C8B-B14F-4D97-AF65-F5344CB8AC3E}">
        <p14:creationId xmlns:p14="http://schemas.microsoft.com/office/powerpoint/2010/main" val="224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F5792FE-C98B-4245-9146-AE60682504F9}"/>
              </a:ext>
            </a:extLst>
          </p:cNvPr>
          <p:cNvSpPr txBox="1"/>
          <p:nvPr/>
        </p:nvSpPr>
        <p:spPr>
          <a:xfrm>
            <a:off x="524475" y="261252"/>
            <a:ext cx="10764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000" b="1" i="0" u="none" strike="noStrike" kern="1200" cap="none" spc="0" normalizeH="0" baseline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Instrumentos para evaluar la CC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F275FC-5345-4241-B7CD-0461B345D09A}"/>
              </a:ext>
            </a:extLst>
          </p:cNvPr>
          <p:cNvSpPr txBox="1"/>
          <p:nvPr/>
        </p:nvSpPr>
        <p:spPr>
          <a:xfrm>
            <a:off x="533958" y="1274778"/>
            <a:ext cx="1106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400" spc="130" dirty="0">
                <a:solidFill>
                  <a:srgbClr val="191919"/>
                </a:solidFill>
                <a:latin typeface="Open Sans" panose="020B0606030504020204"/>
              </a:rPr>
              <a:t>Clasificación del ACSM de acuerdo al nivel de exactitud para medir porcentaje de grasa corporal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E89F7EF4-1EA4-463F-BA41-0D7FF0269336}"/>
              </a:ext>
            </a:extLst>
          </p:cNvPr>
          <p:cNvGrpSpPr/>
          <p:nvPr/>
        </p:nvGrpSpPr>
        <p:grpSpPr>
          <a:xfrm>
            <a:off x="448809" y="1687492"/>
            <a:ext cx="11188433" cy="3229065"/>
            <a:chOff x="0" y="-2"/>
            <a:chExt cx="15712985" cy="7340203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6959A69B-DC59-4614-A1FD-137D5A493AB7}"/>
                </a:ext>
              </a:extLst>
            </p:cNvPr>
            <p:cNvSpPr/>
            <p:nvPr/>
          </p:nvSpPr>
          <p:spPr>
            <a:xfrm>
              <a:off x="0" y="7271734"/>
              <a:ext cx="15680621" cy="6846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18986906-0E09-4EE0-89AA-806D76CFFCC9}"/>
                </a:ext>
              </a:extLst>
            </p:cNvPr>
            <p:cNvSpPr/>
            <p:nvPr/>
          </p:nvSpPr>
          <p:spPr>
            <a:xfrm>
              <a:off x="8168700" y="1457623"/>
              <a:ext cx="52529" cy="58510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</p:sp>
        <p:sp>
          <p:nvSpPr>
            <p:cNvPr id="19" name="AutoShape 9">
              <a:extLst>
                <a:ext uri="{FF2B5EF4-FFF2-40B4-BE49-F238E27FC236}">
                  <a16:creationId xmlns:a16="http://schemas.microsoft.com/office/drawing/2014/main" id="{E14D84E6-6B36-4629-8F07-B54F75D9F3A1}"/>
                </a:ext>
              </a:extLst>
            </p:cNvPr>
            <p:cNvSpPr/>
            <p:nvPr/>
          </p:nvSpPr>
          <p:spPr>
            <a:xfrm>
              <a:off x="0" y="26503"/>
              <a:ext cx="4425872" cy="185244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</p:sp>
        <p:sp>
          <p:nvSpPr>
            <p:cNvPr id="20" name="AutoShape 10">
              <a:extLst>
                <a:ext uri="{FF2B5EF4-FFF2-40B4-BE49-F238E27FC236}">
                  <a16:creationId xmlns:a16="http://schemas.microsoft.com/office/drawing/2014/main" id="{14DEF9B3-79A0-45DD-819E-A10DB6C696DC}"/>
                </a:ext>
              </a:extLst>
            </p:cNvPr>
            <p:cNvSpPr/>
            <p:nvPr/>
          </p:nvSpPr>
          <p:spPr>
            <a:xfrm>
              <a:off x="0" y="1457623"/>
              <a:ext cx="52529" cy="58510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</p:sp>
        <p:sp>
          <p:nvSpPr>
            <p:cNvPr id="21" name="AutoShape 11">
              <a:extLst>
                <a:ext uri="{FF2B5EF4-FFF2-40B4-BE49-F238E27FC236}">
                  <a16:creationId xmlns:a16="http://schemas.microsoft.com/office/drawing/2014/main" id="{000D1AF5-14E5-48E7-9C0D-8512412BCFAB}"/>
                </a:ext>
              </a:extLst>
            </p:cNvPr>
            <p:cNvSpPr/>
            <p:nvPr/>
          </p:nvSpPr>
          <p:spPr>
            <a:xfrm>
              <a:off x="4373343" y="1457623"/>
              <a:ext cx="52529" cy="58510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</p:sp>
        <p:sp>
          <p:nvSpPr>
            <p:cNvPr id="22" name="AutoShape 12">
              <a:extLst>
                <a:ext uri="{FF2B5EF4-FFF2-40B4-BE49-F238E27FC236}">
                  <a16:creationId xmlns:a16="http://schemas.microsoft.com/office/drawing/2014/main" id="{7402CDBD-8671-4F99-ADEA-1125637FF2F3}"/>
                </a:ext>
              </a:extLst>
            </p:cNvPr>
            <p:cNvSpPr/>
            <p:nvPr/>
          </p:nvSpPr>
          <p:spPr>
            <a:xfrm>
              <a:off x="11911529" y="1457623"/>
              <a:ext cx="52529" cy="58510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</p:sp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65521B12-4482-4A68-B338-E96498496F6E}"/>
                </a:ext>
              </a:extLst>
            </p:cNvPr>
            <p:cNvSpPr/>
            <p:nvPr/>
          </p:nvSpPr>
          <p:spPr>
            <a:xfrm>
              <a:off x="15654357" y="1457623"/>
              <a:ext cx="52529" cy="58510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</p:sp>
        <p:sp>
          <p:nvSpPr>
            <p:cNvPr id="25" name="AutoShape 15">
              <a:extLst>
                <a:ext uri="{FF2B5EF4-FFF2-40B4-BE49-F238E27FC236}">
                  <a16:creationId xmlns:a16="http://schemas.microsoft.com/office/drawing/2014/main" id="{7B9B4126-C3DD-4D68-A60E-165770F3CC4F}"/>
                </a:ext>
              </a:extLst>
            </p:cNvPr>
            <p:cNvSpPr/>
            <p:nvPr/>
          </p:nvSpPr>
          <p:spPr>
            <a:xfrm>
              <a:off x="11911529" y="-2"/>
              <a:ext cx="3795356" cy="18524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</p:sp>
        <p:sp>
          <p:nvSpPr>
            <p:cNvPr id="26" name="AutoShape 16">
              <a:extLst>
                <a:ext uri="{FF2B5EF4-FFF2-40B4-BE49-F238E27FC236}">
                  <a16:creationId xmlns:a16="http://schemas.microsoft.com/office/drawing/2014/main" id="{05955617-3EBF-4425-BECC-62917CF8A0AA}"/>
                </a:ext>
              </a:extLst>
            </p:cNvPr>
            <p:cNvSpPr/>
            <p:nvPr/>
          </p:nvSpPr>
          <p:spPr>
            <a:xfrm>
              <a:off x="8116172" y="26503"/>
              <a:ext cx="3795356" cy="1825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sp>
        <p:sp>
          <p:nvSpPr>
            <p:cNvPr id="27" name="AutoShape 17">
              <a:extLst>
                <a:ext uri="{FF2B5EF4-FFF2-40B4-BE49-F238E27FC236}">
                  <a16:creationId xmlns:a16="http://schemas.microsoft.com/office/drawing/2014/main" id="{EE4D008C-630D-48F6-9E7E-3659B34EAE90}"/>
                </a:ext>
              </a:extLst>
            </p:cNvPr>
            <p:cNvSpPr/>
            <p:nvPr/>
          </p:nvSpPr>
          <p:spPr>
            <a:xfrm>
              <a:off x="4373342" y="26501"/>
              <a:ext cx="3795356" cy="1825935"/>
            </a:xfrm>
            <a:prstGeom prst="rect">
              <a:avLst/>
            </a:prstGeom>
            <a:solidFill>
              <a:srgbClr val="007A7D"/>
            </a:solidFill>
          </p:spPr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2271CCBC-1E6B-4C4A-888D-1ED757CBFC93}"/>
                </a:ext>
              </a:extLst>
            </p:cNvPr>
            <p:cNvSpPr txBox="1"/>
            <p:nvPr/>
          </p:nvSpPr>
          <p:spPr>
            <a:xfrm>
              <a:off x="295075" y="1708894"/>
              <a:ext cx="3677185" cy="58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Resonancia magnética</a:t>
              </a:r>
            </a:p>
          </p:txBody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F62BC2C4-AE81-4912-96A0-1F3B75197972}"/>
                </a:ext>
              </a:extLst>
            </p:cNvPr>
            <p:cNvSpPr txBox="1"/>
            <p:nvPr/>
          </p:nvSpPr>
          <p:spPr>
            <a:xfrm>
              <a:off x="295075" y="3166518"/>
              <a:ext cx="3677185" cy="1246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Tomografía computarizada (TAC)</a:t>
              </a:r>
            </a:p>
          </p:txBody>
        </p:sp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4E18E573-3703-47E8-9877-5C9C693C72EF}"/>
                </a:ext>
              </a:extLst>
            </p:cNvPr>
            <p:cNvSpPr txBox="1"/>
            <p:nvPr/>
          </p:nvSpPr>
          <p:spPr>
            <a:xfrm>
              <a:off x="295075" y="114957"/>
              <a:ext cx="3677185" cy="1363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s-CR" sz="1600" b="1" spc="250" dirty="0">
                  <a:solidFill>
                    <a:srgbClr val="FFFFFF"/>
                  </a:solidFill>
                  <a:latin typeface="Open Sans" panose="020B0606030504020204"/>
                </a:rPr>
                <a:t>NIVEL 1</a:t>
              </a:r>
            </a:p>
            <a:p>
              <a:pPr algn="ctr"/>
              <a:r>
                <a:rPr lang="es-CR" sz="1600" b="1" spc="250" dirty="0">
                  <a:solidFill>
                    <a:srgbClr val="FFFFFF"/>
                  </a:solidFill>
                  <a:latin typeface="Open Sans" panose="020B0606030504020204"/>
                </a:rPr>
                <a:t>REFERENCIA</a:t>
              </a:r>
            </a:p>
            <a:p>
              <a:pPr algn="ctr"/>
              <a:r>
                <a:rPr lang="es-CR" sz="1600" b="1" spc="250" dirty="0">
                  <a:solidFill>
                    <a:srgbClr val="FFFFFF"/>
                  </a:solidFill>
                  <a:latin typeface="Open Sans" panose="020B0606030504020204"/>
                </a:rPr>
                <a:t>(1% - 2%)</a:t>
              </a:r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7FC04A5-456C-402A-8F48-F30A4CE00252}"/>
                </a:ext>
              </a:extLst>
            </p:cNvPr>
            <p:cNvSpPr txBox="1"/>
            <p:nvPr/>
          </p:nvSpPr>
          <p:spPr>
            <a:xfrm>
              <a:off x="12281707" y="129533"/>
              <a:ext cx="3185371" cy="1363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s-CR" sz="1600" b="1" spc="250" dirty="0">
                  <a:latin typeface="Open Sans" panose="020B0606030504020204"/>
                </a:rPr>
                <a:t>NIVEL 4</a:t>
              </a:r>
            </a:p>
            <a:p>
              <a:pPr algn="ctr"/>
              <a:r>
                <a:rPr lang="es-CR" sz="1600" b="1" spc="250" dirty="0">
                  <a:latin typeface="Open Sans" panose="020B0606030504020204"/>
                </a:rPr>
                <a:t>CAMPO</a:t>
              </a:r>
            </a:p>
            <a:p>
              <a:pPr algn="ctr"/>
              <a:r>
                <a:rPr lang="es-CR" sz="1600" b="1" spc="250" dirty="0">
                  <a:latin typeface="Open Sans" panose="020B0606030504020204"/>
                </a:rPr>
                <a:t>(5% - 6%)</a:t>
              </a:r>
            </a:p>
          </p:txBody>
        </p:sp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6E1F72CA-1DA2-4B33-8316-11B848A78657}"/>
                </a:ext>
              </a:extLst>
            </p:cNvPr>
            <p:cNvSpPr txBox="1"/>
            <p:nvPr/>
          </p:nvSpPr>
          <p:spPr>
            <a:xfrm>
              <a:off x="8478542" y="88453"/>
              <a:ext cx="3185371" cy="13639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s-CR" sz="1600" b="1" spc="250" dirty="0">
                  <a:latin typeface="Open Sans" panose="020B0606030504020204"/>
                </a:rPr>
                <a:t>NIVEL 3 </a:t>
              </a:r>
            </a:p>
            <a:p>
              <a:pPr algn="ctr"/>
              <a:r>
                <a:rPr lang="es-CR" sz="1600" b="1" spc="250" dirty="0">
                  <a:latin typeface="Open Sans" panose="020B0606030504020204"/>
                </a:rPr>
                <a:t>CAMPO</a:t>
              </a:r>
            </a:p>
            <a:p>
              <a:pPr algn="ctr"/>
              <a:r>
                <a:rPr lang="es-CR" sz="1600" b="1" spc="250" dirty="0">
                  <a:latin typeface="Open Sans" panose="020B0606030504020204"/>
                </a:rPr>
                <a:t>(3% - 4%)</a:t>
              </a:r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506A6498-DC51-4EF8-9678-90FA73EA82F8}"/>
                </a:ext>
              </a:extLst>
            </p:cNvPr>
            <p:cNvSpPr txBox="1"/>
            <p:nvPr/>
          </p:nvSpPr>
          <p:spPr>
            <a:xfrm>
              <a:off x="4586711" y="146760"/>
              <a:ext cx="3544257" cy="1363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s-CR" sz="1600" b="1" spc="250" dirty="0">
                  <a:solidFill>
                    <a:srgbClr val="FFFFFF"/>
                  </a:solidFill>
                  <a:latin typeface="Open Sans" panose="020B0606030504020204"/>
                </a:rPr>
                <a:t>NIVEL 2</a:t>
              </a:r>
            </a:p>
            <a:p>
              <a:pPr algn="ctr"/>
              <a:r>
                <a:rPr lang="es-CR" sz="1600" b="1" spc="250" dirty="0">
                  <a:solidFill>
                    <a:srgbClr val="FFFFFF"/>
                  </a:solidFill>
                  <a:latin typeface="Open Sans" panose="020B0606030504020204"/>
                </a:rPr>
                <a:t>LABORATORIO</a:t>
              </a:r>
            </a:p>
            <a:p>
              <a:pPr algn="ctr"/>
              <a:r>
                <a:rPr lang="es-CR" sz="1600" b="1" spc="250" dirty="0">
                  <a:solidFill>
                    <a:srgbClr val="FFFFFF"/>
                  </a:solidFill>
                  <a:latin typeface="Open Sans" panose="020B0606030504020204"/>
                </a:rPr>
                <a:t>(2% - 3%)</a:t>
              </a:r>
            </a:p>
          </p:txBody>
        </p:sp>
        <p:sp>
          <p:nvSpPr>
            <p:cNvPr id="44" name="TextBox 24">
              <a:extLst>
                <a:ext uri="{FF2B5EF4-FFF2-40B4-BE49-F238E27FC236}">
                  <a16:creationId xmlns:a16="http://schemas.microsoft.com/office/drawing/2014/main" id="{8AABD204-489D-4BA4-9C07-D1415F4AD15F}"/>
                </a:ext>
              </a:extLst>
            </p:cNvPr>
            <p:cNvSpPr txBox="1"/>
            <p:nvPr/>
          </p:nvSpPr>
          <p:spPr>
            <a:xfrm>
              <a:off x="4491517" y="1662402"/>
              <a:ext cx="3677185" cy="1246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Densitometría desplazamiento agua</a:t>
              </a:r>
            </a:p>
          </p:txBody>
        </p:sp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2AF6B337-D374-4F52-BEA5-3DF6309832C2}"/>
                </a:ext>
              </a:extLst>
            </p:cNvPr>
            <p:cNvSpPr txBox="1"/>
            <p:nvPr/>
          </p:nvSpPr>
          <p:spPr>
            <a:xfrm>
              <a:off x="4480109" y="3440061"/>
              <a:ext cx="3677185" cy="58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 err="1">
                  <a:solidFill>
                    <a:srgbClr val="191919"/>
                  </a:solidFill>
                  <a:latin typeface="Open Sans" panose="020B0606030504020204"/>
                </a:rPr>
                <a:t>Pletismografía</a:t>
              </a: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 (aire)</a:t>
              </a: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8F183AA1-850E-4A7E-8CE2-BC5E50B020CA}"/>
                </a:ext>
              </a:extLst>
            </p:cNvPr>
            <p:cNvSpPr txBox="1"/>
            <p:nvPr/>
          </p:nvSpPr>
          <p:spPr>
            <a:xfrm>
              <a:off x="4432430" y="4998043"/>
              <a:ext cx="3677185" cy="58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Ultrasonido</a:t>
              </a:r>
            </a:p>
          </p:txBody>
        </p: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AFD50F29-D2ED-4277-B1C8-606E6C95934C}"/>
                </a:ext>
              </a:extLst>
            </p:cNvPr>
            <p:cNvSpPr txBox="1"/>
            <p:nvPr/>
          </p:nvSpPr>
          <p:spPr>
            <a:xfrm>
              <a:off x="8260608" y="1947414"/>
              <a:ext cx="3677185" cy="58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Pliegues cutáneos</a:t>
              </a:r>
            </a:p>
          </p:txBody>
        </p:sp>
        <p:sp>
          <p:nvSpPr>
            <p:cNvPr id="49" name="TextBox 29">
              <a:extLst>
                <a:ext uri="{FF2B5EF4-FFF2-40B4-BE49-F238E27FC236}">
                  <a16:creationId xmlns:a16="http://schemas.microsoft.com/office/drawing/2014/main" id="{AA235162-6378-4C54-9F22-491965FC48BA}"/>
                </a:ext>
              </a:extLst>
            </p:cNvPr>
            <p:cNvSpPr txBox="1"/>
            <p:nvPr/>
          </p:nvSpPr>
          <p:spPr>
            <a:xfrm>
              <a:off x="8232635" y="3166518"/>
              <a:ext cx="3677185" cy="1246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Impedancia bioeléctrica (BIA)</a:t>
              </a: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3371DE1-8106-491D-B592-8C7AE47249BE}"/>
                </a:ext>
              </a:extLst>
            </p:cNvPr>
            <p:cNvSpPr txBox="1"/>
            <p:nvPr/>
          </p:nvSpPr>
          <p:spPr>
            <a:xfrm>
              <a:off x="8358615" y="5034098"/>
              <a:ext cx="3677185" cy="58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>
                  <a:solidFill>
                    <a:srgbClr val="191919"/>
                  </a:solidFill>
                  <a:latin typeface="Open Sans" panose="020B0606030504020204"/>
                </a:rPr>
                <a:t>Circunferencias</a:t>
              </a:r>
            </a:p>
          </p:txBody>
        </p: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43C0550A-77B1-4758-A022-2540970AD473}"/>
                </a:ext>
              </a:extLst>
            </p:cNvPr>
            <p:cNvSpPr txBox="1"/>
            <p:nvPr/>
          </p:nvSpPr>
          <p:spPr>
            <a:xfrm>
              <a:off x="12003437" y="1708894"/>
              <a:ext cx="3677185" cy="1246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 dirty="0">
                  <a:solidFill>
                    <a:srgbClr val="191919"/>
                  </a:solidFill>
                  <a:latin typeface="Open Sans" panose="020B0606030504020204"/>
                </a:rPr>
                <a:t>Índice de masa corporal (IMC)</a:t>
              </a:r>
            </a:p>
          </p:txBody>
        </p:sp>
        <p:sp>
          <p:nvSpPr>
            <p:cNvPr id="52" name="TextBox 32">
              <a:extLst>
                <a:ext uri="{FF2B5EF4-FFF2-40B4-BE49-F238E27FC236}">
                  <a16:creationId xmlns:a16="http://schemas.microsoft.com/office/drawing/2014/main" id="{3CB22272-85C2-4C41-B7D7-EFEA490E0727}"/>
                </a:ext>
              </a:extLst>
            </p:cNvPr>
            <p:cNvSpPr txBox="1"/>
            <p:nvPr/>
          </p:nvSpPr>
          <p:spPr>
            <a:xfrm>
              <a:off x="12035800" y="3405038"/>
              <a:ext cx="3677185" cy="58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s-CR" sz="1600" spc="109">
                  <a:solidFill>
                    <a:srgbClr val="191919"/>
                  </a:solidFill>
                  <a:latin typeface="Open Sans" panose="020B0606030504020204"/>
                </a:rPr>
                <a:t>Otros índices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F4C22C25-5FFF-4042-8205-629CC7A6E305}"/>
              </a:ext>
            </a:extLst>
          </p:cNvPr>
          <p:cNvSpPr/>
          <p:nvPr/>
        </p:nvSpPr>
        <p:spPr>
          <a:xfrm>
            <a:off x="816509" y="5374065"/>
            <a:ext cx="34505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Open Sans" panose="020B0606030504020204"/>
              </a:rPr>
              <a:t>Métodos indirectos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2F960-07A1-4CFE-8BF5-601D80A9F9C0}"/>
              </a:ext>
            </a:extLst>
          </p:cNvPr>
          <p:cNvSpPr/>
          <p:nvPr/>
        </p:nvSpPr>
        <p:spPr>
          <a:xfrm>
            <a:off x="5434540" y="5165013"/>
            <a:ext cx="56837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Open Sans" panose="020B0606030504020204"/>
              </a:rPr>
              <a:t>Métodos doblemente indirectos </a:t>
            </a: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F71C77EB-41DD-46D3-A23E-9867338F6546}"/>
              </a:ext>
            </a:extLst>
          </p:cNvPr>
          <p:cNvSpPr txBox="1"/>
          <p:nvPr/>
        </p:nvSpPr>
        <p:spPr>
          <a:xfrm>
            <a:off x="419299" y="6556055"/>
            <a:ext cx="10030482" cy="138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Lohman, T., &amp; Milliken, L. A. (2020). ACSM's body composition assessment: Human Kinetics.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22EF243-54FC-4214-BA6E-1208FF3B71F6}"/>
              </a:ext>
            </a:extLst>
          </p:cNvPr>
          <p:cNvCxnSpPr>
            <a:cxnSpLocks/>
          </p:cNvCxnSpPr>
          <p:nvPr/>
        </p:nvCxnSpPr>
        <p:spPr>
          <a:xfrm flipV="1">
            <a:off x="6390676" y="3875600"/>
            <a:ext cx="2458704" cy="18441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5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F5792FE-C98B-4245-9146-AE60682504F9}"/>
              </a:ext>
            </a:extLst>
          </p:cNvPr>
          <p:cNvSpPr txBox="1"/>
          <p:nvPr/>
        </p:nvSpPr>
        <p:spPr>
          <a:xfrm>
            <a:off x="480081" y="542114"/>
            <a:ext cx="10764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000" b="1" i="0" u="none" strike="noStrike" kern="1200" cap="none" spc="0" normalizeH="0" baseline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Bioimpedancia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FAA10-9061-4F88-BC10-59D1767963A8}"/>
              </a:ext>
            </a:extLst>
          </p:cNvPr>
          <p:cNvSpPr txBox="1"/>
          <p:nvPr/>
        </p:nvSpPr>
        <p:spPr>
          <a:xfrm>
            <a:off x="633505" y="2095278"/>
            <a:ext cx="11771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58CD2E-6442-40DA-B4EE-614BB1C60D04}"/>
              </a:ext>
            </a:extLst>
          </p:cNvPr>
          <p:cNvSpPr txBox="1"/>
          <p:nvPr/>
        </p:nvSpPr>
        <p:spPr>
          <a:xfrm>
            <a:off x="552223" y="3941566"/>
            <a:ext cx="13757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C2C92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C2C92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C2C923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F275FC-5345-4241-B7CD-0461B345D09A}"/>
              </a:ext>
            </a:extLst>
          </p:cNvPr>
          <p:cNvSpPr txBox="1"/>
          <p:nvPr/>
        </p:nvSpPr>
        <p:spPr>
          <a:xfrm>
            <a:off x="1745413" y="1919955"/>
            <a:ext cx="2541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b="1" spc="32" dirty="0">
                <a:solidFill>
                  <a:srgbClr val="191919"/>
                </a:solidFill>
                <a:latin typeface="Open Sans" panose="020B0606030504020204"/>
              </a:rPr>
              <a:t>Definición</a:t>
            </a:r>
            <a:r>
              <a:rPr lang="es-CR" sz="1400" spc="83" dirty="0">
                <a:solidFill>
                  <a:srgbClr val="191919"/>
                </a:solidFill>
                <a:latin typeface="Open Sans" panose="020B0606030504020204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spc="83" dirty="0">
                <a:solidFill>
                  <a:srgbClr val="191919"/>
                </a:solidFill>
                <a:latin typeface="Open Sans" panose="020B0606030504020204"/>
              </a:rPr>
              <a:t>Es </a:t>
            </a: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la resistencia u oposición de un cuerpo o circuito al flujo de una corriente alterna.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Cuando la oposición se genera en el cuerpo humano, se denomina </a:t>
            </a:r>
            <a:r>
              <a:rPr lang="es-CR" sz="1400" b="1" spc="32" dirty="0">
                <a:solidFill>
                  <a:srgbClr val="191919"/>
                </a:solidFill>
                <a:latin typeface="Open Sans" panose="020B0606030504020204"/>
              </a:rPr>
              <a:t>bio</a:t>
            </a: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impedancia.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01039C-88E3-4C80-94CC-F7339A8EDB46}"/>
              </a:ext>
            </a:extLst>
          </p:cNvPr>
          <p:cNvSpPr txBox="1"/>
          <p:nvPr/>
        </p:nvSpPr>
        <p:spPr>
          <a:xfrm>
            <a:off x="1810613" y="3937807"/>
            <a:ext cx="23590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No invasivo.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Económico, seguro, rápido.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Fácil desplazamiento.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spc="32" dirty="0">
                <a:solidFill>
                  <a:srgbClr val="191919"/>
                </a:solidFill>
                <a:latin typeface="Open Sans" panose="020B0606030504020204"/>
              </a:rPr>
              <a:t>Calcula agua intra y extracelular.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EB7BD3-B6DC-48AF-B0C4-AA3DD1F08D5F}"/>
              </a:ext>
            </a:extLst>
          </p:cNvPr>
          <p:cNvSpPr txBox="1"/>
          <p:nvPr/>
        </p:nvSpPr>
        <p:spPr>
          <a:xfrm>
            <a:off x="8386480" y="1792930"/>
            <a:ext cx="11771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GB" sz="65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42AFB6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6FB306-625F-48FE-A933-52A33A4C5C67}"/>
              </a:ext>
            </a:extLst>
          </p:cNvPr>
          <p:cNvSpPr txBox="1"/>
          <p:nvPr/>
        </p:nvSpPr>
        <p:spPr>
          <a:xfrm>
            <a:off x="8384909" y="3912014"/>
            <a:ext cx="13757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GB" sz="65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FCB414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2768E8-6744-4CA9-87FA-B7DDB93FBB1E}"/>
              </a:ext>
            </a:extLst>
          </p:cNvPr>
          <p:cNvSpPr txBox="1"/>
          <p:nvPr/>
        </p:nvSpPr>
        <p:spPr>
          <a:xfrm>
            <a:off x="9531502" y="1912872"/>
            <a:ext cx="262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spc="33" dirty="0">
                <a:solidFill>
                  <a:srgbClr val="191919"/>
                </a:solidFill>
                <a:latin typeface="Open Sans" panose="020B0606030504020204"/>
              </a:rPr>
              <a:t>Impedancia bioeléctrica</a:t>
            </a:r>
          </a:p>
          <a:p>
            <a:r>
              <a:rPr lang="es-CR" sz="1600" spc="33" dirty="0">
                <a:solidFill>
                  <a:srgbClr val="191919"/>
                </a:solidFill>
                <a:latin typeface="Open Sans" panose="020B0606030504020204"/>
              </a:rPr>
              <a:t>BIA</a:t>
            </a:r>
          </a:p>
          <a:p>
            <a:r>
              <a:rPr lang="es-CR" sz="1600" spc="33" dirty="0">
                <a:solidFill>
                  <a:srgbClr val="191919"/>
                </a:solidFill>
                <a:latin typeface="Open Sans" panose="020B0606030504020204"/>
              </a:rPr>
              <a:t>Bioimpedancia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9A6F98-FDF7-4945-961E-4A159D333B87}"/>
              </a:ext>
            </a:extLst>
          </p:cNvPr>
          <p:cNvSpPr txBox="1"/>
          <p:nvPr/>
        </p:nvSpPr>
        <p:spPr>
          <a:xfrm>
            <a:off x="9638713" y="3964163"/>
            <a:ext cx="2150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spc="33" dirty="0">
                <a:solidFill>
                  <a:srgbClr val="191919"/>
                </a:solidFill>
                <a:latin typeface="Open Sans" panose="020B0606030504020204"/>
              </a:rPr>
              <a:t>Cumplir con protocolos para que la medición sea válida</a:t>
            </a:r>
          </a:p>
          <a:p>
            <a:r>
              <a:rPr lang="es-CR" sz="1400" spc="33" dirty="0">
                <a:solidFill>
                  <a:srgbClr val="191919"/>
                </a:solidFill>
                <a:latin typeface="Open Sans" panose="020B0606030504020204"/>
              </a:rPr>
              <a:t>Utiliza ecuaciones  (Doblemente indirecto</a:t>
            </a:r>
            <a:r>
              <a:rPr lang="en-US" sz="1400" spc="33" dirty="0">
                <a:solidFill>
                  <a:srgbClr val="191919"/>
                </a:solidFill>
                <a:latin typeface="Open Sans" panose="020B0606030504020204"/>
              </a:rPr>
              <a:t>)</a:t>
            </a: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B8DC2A2A-4342-4E33-A22C-75EDC298CDDB}"/>
              </a:ext>
            </a:extLst>
          </p:cNvPr>
          <p:cNvSpPr txBox="1"/>
          <p:nvPr/>
        </p:nvSpPr>
        <p:spPr>
          <a:xfrm>
            <a:off x="483363" y="6407212"/>
            <a:ext cx="11966265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spc="32" dirty="0" err="1">
                <a:solidFill>
                  <a:schemeClr val="bg1"/>
                </a:solidFill>
                <a:latin typeface="Open Sans" panose="020B0606030504020204"/>
              </a:rPr>
              <a:t>Castizo-Olier</a:t>
            </a:r>
            <a:r>
              <a:rPr lang="en-US" sz="900" spc="32" dirty="0">
                <a:solidFill>
                  <a:schemeClr val="bg1"/>
                </a:solidFill>
                <a:latin typeface="Open Sans" panose="020B0606030504020204"/>
              </a:rPr>
              <a:t> et al. (2018). </a:t>
            </a:r>
            <a:r>
              <a:rPr lang="en-US" sz="900" i="1" spc="32" dirty="0" err="1">
                <a:solidFill>
                  <a:schemeClr val="bg1"/>
                </a:solidFill>
                <a:latin typeface="Open Sans" panose="020B0606030504020204"/>
              </a:rPr>
              <a:t>PloS</a:t>
            </a:r>
            <a:r>
              <a:rPr lang="en-US" sz="900" i="1" spc="32" dirty="0">
                <a:solidFill>
                  <a:schemeClr val="bg1"/>
                </a:solidFill>
                <a:latin typeface="Open Sans" panose="020B0606030504020204"/>
              </a:rPr>
              <a:t> one</a:t>
            </a:r>
            <a:r>
              <a:rPr lang="en-US" sz="900" spc="32" dirty="0">
                <a:solidFill>
                  <a:schemeClr val="bg1"/>
                </a:solidFill>
                <a:latin typeface="Open Sans" panose="020B0606030504020204"/>
              </a:rPr>
              <a:t>, 13(6), 1-26. </a:t>
            </a:r>
          </a:p>
          <a:p>
            <a:pPr>
              <a:spcBef>
                <a:spcPct val="0"/>
              </a:spcBef>
            </a:pPr>
            <a:r>
              <a:rPr lang="en-US" sz="900" spc="31" dirty="0">
                <a:solidFill>
                  <a:schemeClr val="bg1"/>
                </a:solidFill>
                <a:latin typeface="Open Sans" panose="020B0606030504020204"/>
              </a:rPr>
              <a:t>Moreira et al. (2015). </a:t>
            </a:r>
            <a:r>
              <a:rPr lang="en-US" sz="900" i="1" spc="31" dirty="0" err="1">
                <a:solidFill>
                  <a:schemeClr val="bg1"/>
                </a:solidFill>
                <a:latin typeface="Open Sans" panose="020B0606030504020204"/>
              </a:rPr>
              <a:t>Archivos</a:t>
            </a:r>
            <a:r>
              <a:rPr lang="en-US" sz="900" i="1" spc="31" dirty="0">
                <a:solidFill>
                  <a:schemeClr val="bg1"/>
                </a:solidFill>
                <a:latin typeface="Open Sans" panose="020B0606030504020204"/>
              </a:rPr>
              <a:t> de </a:t>
            </a:r>
            <a:r>
              <a:rPr lang="en-US" sz="900" i="1" spc="31" dirty="0" err="1">
                <a:solidFill>
                  <a:schemeClr val="bg1"/>
                </a:solidFill>
                <a:latin typeface="Open Sans" panose="020B0606030504020204"/>
              </a:rPr>
              <a:t>medicina</a:t>
            </a:r>
            <a:r>
              <a:rPr lang="en-US" sz="900" i="1" spc="31" dirty="0">
                <a:solidFill>
                  <a:schemeClr val="bg1"/>
                </a:solidFill>
                <a:latin typeface="Open Sans" panose="020B0606030504020204"/>
              </a:rPr>
              <a:t> del </a:t>
            </a:r>
            <a:r>
              <a:rPr lang="en-US" sz="900" i="1" spc="31" dirty="0" err="1">
                <a:solidFill>
                  <a:schemeClr val="bg1"/>
                </a:solidFill>
                <a:latin typeface="Open Sans" panose="020B0606030504020204"/>
              </a:rPr>
              <a:t>deporte</a:t>
            </a:r>
            <a:r>
              <a:rPr lang="en-US" sz="900" spc="31" dirty="0">
                <a:solidFill>
                  <a:schemeClr val="bg1"/>
                </a:solidFill>
                <a:latin typeface="Open Sans" panose="020B0606030504020204"/>
              </a:rPr>
              <a:t>, 32(6), 387-394. </a:t>
            </a:r>
          </a:p>
          <a:p>
            <a:pPr>
              <a:spcBef>
                <a:spcPct val="0"/>
              </a:spcBef>
            </a:pPr>
            <a:r>
              <a:rPr lang="en-US" sz="900" spc="31" dirty="0" err="1">
                <a:solidFill>
                  <a:schemeClr val="bg1"/>
                </a:solidFill>
                <a:latin typeface="Open Sans" panose="020B0606030504020204"/>
              </a:rPr>
              <a:t>Achamrah</a:t>
            </a:r>
            <a:r>
              <a:rPr lang="en-US" sz="900" spc="31" dirty="0">
                <a:solidFill>
                  <a:schemeClr val="bg1"/>
                </a:solidFill>
                <a:latin typeface="Open Sans" panose="020B0606030504020204"/>
              </a:rPr>
              <a:t> et al. (2018). </a:t>
            </a:r>
            <a:r>
              <a:rPr lang="en-US" sz="900" i="1" spc="31" dirty="0" err="1">
                <a:solidFill>
                  <a:schemeClr val="bg1"/>
                </a:solidFill>
                <a:latin typeface="Open Sans" panose="020B0606030504020204"/>
              </a:rPr>
              <a:t>PloS</a:t>
            </a:r>
            <a:r>
              <a:rPr lang="en-US" sz="900" i="1" spc="31" dirty="0">
                <a:solidFill>
                  <a:schemeClr val="bg1"/>
                </a:solidFill>
                <a:latin typeface="Open Sans" panose="020B0606030504020204"/>
              </a:rPr>
              <a:t> one</a:t>
            </a:r>
            <a:r>
              <a:rPr lang="en-US" sz="900" spc="31" dirty="0">
                <a:solidFill>
                  <a:schemeClr val="bg1"/>
                </a:solidFill>
                <a:latin typeface="Open Sans" panose="020B0606030504020204"/>
              </a:rPr>
              <a:t>, 13(7). </a:t>
            </a:r>
          </a:p>
        </p:txBody>
      </p:sp>
      <p:pic>
        <p:nvPicPr>
          <p:cNvPr id="4098" name="Picture 2" descr="▷ Las 4 Mejores Básculas de Bioimpedancia fiables de 【2019】">
            <a:extLst>
              <a:ext uri="{FF2B5EF4-FFF2-40B4-BE49-F238E27FC236}">
                <a16:creationId xmlns:a16="http://schemas.microsoft.com/office/drawing/2014/main" id="{DB8216A0-40D1-4BB5-A64F-D7F263F7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43" y="2385008"/>
            <a:ext cx="4170947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9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69A64847-F02E-4B3A-9965-DBA5A96A18A2}"/>
              </a:ext>
            </a:extLst>
          </p:cNvPr>
          <p:cNvSpPr txBox="1"/>
          <p:nvPr/>
        </p:nvSpPr>
        <p:spPr>
          <a:xfrm>
            <a:off x="4019550" y="390765"/>
            <a:ext cx="6029706" cy="9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765"/>
              </a:lnSpc>
            </a:pPr>
            <a:r>
              <a:rPr lang="es-CR" sz="5400" b="1" dirty="0">
                <a:solidFill>
                  <a:srgbClr val="191919"/>
                </a:solidFill>
                <a:latin typeface="Noto Sans" panose="020B0502040504020204"/>
              </a:rPr>
              <a:t>Bioimpedancia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537AECC-4358-4F28-9C5C-2A85B70BA228}"/>
              </a:ext>
            </a:extLst>
          </p:cNvPr>
          <p:cNvGrpSpPr/>
          <p:nvPr/>
        </p:nvGrpSpPr>
        <p:grpSpPr>
          <a:xfrm>
            <a:off x="251177" y="2137481"/>
            <a:ext cx="3550179" cy="3533636"/>
            <a:chOff x="7614663" y="2025312"/>
            <a:chExt cx="3550179" cy="3533636"/>
          </a:xfrm>
        </p:grpSpPr>
        <p:sp>
          <p:nvSpPr>
            <p:cNvPr id="832" name="Rectangle: Rounded Corners 831">
              <a:extLst>
                <a:ext uri="{FF2B5EF4-FFF2-40B4-BE49-F238E27FC236}">
                  <a16:creationId xmlns:a16="http://schemas.microsoft.com/office/drawing/2014/main" id="{E9328F35-7099-43C7-B841-FF2F66124DD8}"/>
                </a:ext>
              </a:extLst>
            </p:cNvPr>
            <p:cNvSpPr/>
            <p:nvPr/>
          </p:nvSpPr>
          <p:spPr>
            <a:xfrm>
              <a:off x="7614663" y="2025312"/>
              <a:ext cx="3550179" cy="3533636"/>
            </a:xfrm>
            <a:prstGeom prst="roundRect">
              <a:avLst>
                <a:gd name="adj" fmla="val 3334"/>
              </a:avLst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9156C122-751C-40F0-B801-4C8E545ACF74}"/>
                </a:ext>
              </a:extLst>
            </p:cNvPr>
            <p:cNvSpPr txBox="1"/>
            <p:nvPr/>
          </p:nvSpPr>
          <p:spPr>
            <a:xfrm>
              <a:off x="7614664" y="2109778"/>
              <a:ext cx="3327452" cy="3324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s-CR" dirty="0">
                  <a:latin typeface="Open Sans" panose="020B0606030504020204"/>
                </a:rPr>
                <a:t>Por medio de electrodos se introduce una corriente alterna (I) al cuerpo y por un segundo par de electrones se mide la caída de tensión (V). Con esos valores se calcula la resistencia (R) y con ecuaciones la CC. </a:t>
              </a:r>
            </a:p>
            <a:p>
              <a:pPr lvl="0">
                <a:lnSpc>
                  <a:spcPct val="150000"/>
                </a:lnSpc>
              </a:pPr>
              <a:r>
                <a:rPr lang="es-CR" sz="1600" u="sng" spc="92" dirty="0">
                  <a:latin typeface="Open Sans" panose="020B0606030504020204"/>
                </a:rPr>
                <a:t>Fundamental Ley de Ohm</a:t>
              </a:r>
            </a:p>
          </p:txBody>
        </p:sp>
      </p:grpSp>
      <p:sp>
        <p:nvSpPr>
          <p:cNvPr id="334" name="TextBox 7">
            <a:extLst>
              <a:ext uri="{FF2B5EF4-FFF2-40B4-BE49-F238E27FC236}">
                <a16:creationId xmlns:a16="http://schemas.microsoft.com/office/drawing/2014/main" id="{EBB5112F-006E-42A0-B840-23C219B229DE}"/>
              </a:ext>
            </a:extLst>
          </p:cNvPr>
          <p:cNvSpPr txBox="1"/>
          <p:nvPr/>
        </p:nvSpPr>
        <p:spPr>
          <a:xfrm>
            <a:off x="251177" y="6579998"/>
            <a:ext cx="11744407" cy="138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CR" sz="900" spc="36" dirty="0">
                <a:solidFill>
                  <a:schemeClr val="bg1"/>
                </a:solidFill>
                <a:latin typeface="Open Sans" panose="020B0606030504020204"/>
              </a:rPr>
              <a:t>SECA. Seca 515 / 514 Instrucciones de uso para médicos y asistencias. Alemania: SECA.</a:t>
            </a:r>
            <a:endParaRPr lang="en-US" sz="900" spc="36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3" name="y2matecom-evaluacion-de-composicion-corporal-por-bioimpedancia-360p_Y2VZ3ZE5_khFr">
            <a:hlinkClick r:id="" action="ppaction://media"/>
            <a:extLst>
              <a:ext uri="{FF2B5EF4-FFF2-40B4-BE49-F238E27FC236}">
                <a16:creationId xmlns:a16="http://schemas.microsoft.com/office/drawing/2014/main" id="{FAEE603E-2AED-40CE-92F1-32AC9FACF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1950" y="1581399"/>
            <a:ext cx="7768873" cy="46457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2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D96D021D-965E-488E-A6EF-7C8215406ED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8071" b="8239"/>
          <a:stretch/>
        </p:blipFill>
        <p:spPr bwMode="auto">
          <a:xfrm>
            <a:off x="458310" y="3783751"/>
            <a:ext cx="3904890" cy="2095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9A64847-F02E-4B3A-9965-DBA5A96A18A2}"/>
              </a:ext>
            </a:extLst>
          </p:cNvPr>
          <p:cNvSpPr txBox="1"/>
          <p:nvPr/>
        </p:nvSpPr>
        <p:spPr>
          <a:xfrm>
            <a:off x="1584167" y="293261"/>
            <a:ext cx="9138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000" b="1" i="0" u="none" strike="noStrike" kern="1200" cap="none" spc="0" normalizeH="0" baseline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Características de la BIA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AEC7D49-8B54-4659-9676-98A3C9B1E316}"/>
              </a:ext>
            </a:extLst>
          </p:cNvPr>
          <p:cNvSpPr/>
          <p:nvPr/>
        </p:nvSpPr>
        <p:spPr>
          <a:xfrm>
            <a:off x="6225074" y="2766220"/>
            <a:ext cx="1833278" cy="1625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230194-A3BE-4824-A04C-08182BC51C62}"/>
              </a:ext>
            </a:extLst>
          </p:cNvPr>
          <p:cNvSpPr/>
          <p:nvPr/>
        </p:nvSpPr>
        <p:spPr>
          <a:xfrm>
            <a:off x="8137874" y="1412672"/>
            <a:ext cx="1198649" cy="1198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635E75-234E-4BC4-8067-DC79F42BC616}"/>
              </a:ext>
            </a:extLst>
          </p:cNvPr>
          <p:cNvCxnSpPr>
            <a:cxnSpLocks/>
            <a:stCxn id="33" idx="3"/>
            <a:endCxn id="2" idx="7"/>
          </p:cNvCxnSpPr>
          <p:nvPr/>
        </p:nvCxnSpPr>
        <p:spPr>
          <a:xfrm flipH="1">
            <a:off x="7789875" y="2435783"/>
            <a:ext cx="523537" cy="568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6C241AF-2DD0-41E3-BBCB-0F491F4E28A9}"/>
              </a:ext>
            </a:extLst>
          </p:cNvPr>
          <p:cNvSpPr/>
          <p:nvPr/>
        </p:nvSpPr>
        <p:spPr>
          <a:xfrm>
            <a:off x="4863929" y="1601093"/>
            <a:ext cx="1184701" cy="10426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5825D78-EA39-4F20-824D-4CA78A8972F4}"/>
              </a:ext>
            </a:extLst>
          </p:cNvPr>
          <p:cNvSpPr/>
          <p:nvPr/>
        </p:nvSpPr>
        <p:spPr>
          <a:xfrm>
            <a:off x="4446622" y="4340299"/>
            <a:ext cx="1602008" cy="12593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8C817E-1250-4DAC-89A6-30B31030995E}"/>
              </a:ext>
            </a:extLst>
          </p:cNvPr>
          <p:cNvCxnSpPr>
            <a:cxnSpLocks/>
            <a:stCxn id="35" idx="5"/>
            <a:endCxn id="2" idx="1"/>
          </p:cNvCxnSpPr>
          <p:nvPr/>
        </p:nvCxnSpPr>
        <p:spPr>
          <a:xfrm>
            <a:off x="5875135" y="2491051"/>
            <a:ext cx="618416" cy="5132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F96792-DBE1-41A9-A400-70166604ADA4}"/>
              </a:ext>
            </a:extLst>
          </p:cNvPr>
          <p:cNvCxnSpPr>
            <a:cxnSpLocks/>
            <a:stCxn id="36" idx="7"/>
            <a:endCxn id="2" idx="3"/>
          </p:cNvCxnSpPr>
          <p:nvPr/>
        </p:nvCxnSpPr>
        <p:spPr>
          <a:xfrm flipV="1">
            <a:off x="5814021" y="4153756"/>
            <a:ext cx="679530" cy="3709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F4737F0-579F-4512-9950-B876AE4AA0FA}"/>
              </a:ext>
            </a:extLst>
          </p:cNvPr>
          <p:cNvSpPr txBox="1"/>
          <p:nvPr/>
        </p:nvSpPr>
        <p:spPr>
          <a:xfrm>
            <a:off x="6225074" y="3400216"/>
            <a:ext cx="183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Bioimpedancia</a:t>
            </a:r>
            <a:endParaRPr kumimoji="0" lang="es-CR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DC4F3A-B717-45F2-9F75-9AFEBCE99F19}"/>
              </a:ext>
            </a:extLst>
          </p:cNvPr>
          <p:cNvSpPr txBox="1"/>
          <p:nvPr/>
        </p:nvSpPr>
        <p:spPr>
          <a:xfrm>
            <a:off x="4783222" y="1927096"/>
            <a:ext cx="134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200" spc="100" dirty="0">
                <a:solidFill>
                  <a:schemeClr val="bg1"/>
                </a:solidFill>
                <a:latin typeface="Open Sans" panose="020B0606030504020204"/>
              </a:rPr>
              <a:t>Corriente 100 y 800 mA 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0A212-240C-4658-974D-CCAC9ACE367B}"/>
              </a:ext>
            </a:extLst>
          </p:cNvPr>
          <p:cNvSpPr txBox="1"/>
          <p:nvPr/>
        </p:nvSpPr>
        <p:spPr>
          <a:xfrm>
            <a:off x="8265182" y="1562796"/>
            <a:ext cx="944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Marcas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</a:rPr>
              <a:t>-</a:t>
            </a:r>
            <a:r>
              <a:rPr lang="en-US" sz="1400" dirty="0" err="1">
                <a:solidFill>
                  <a:srgbClr val="FFFFFF"/>
                </a:solidFill>
                <a:latin typeface="Open Sans" panose="020B0606030504020204" pitchFamily="34" charset="0"/>
              </a:rPr>
              <a:t>InBody</a:t>
            </a:r>
            <a:endParaRPr lang="en-US" sz="1400" dirty="0">
              <a:solidFill>
                <a:srgbClr val="FFFFFF"/>
              </a:solidFill>
              <a:latin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-SECA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-Tanita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97222E-0A4B-43C2-BDA4-812D53EAF231}"/>
              </a:ext>
            </a:extLst>
          </p:cNvPr>
          <p:cNvSpPr txBox="1"/>
          <p:nvPr/>
        </p:nvSpPr>
        <p:spPr>
          <a:xfrm>
            <a:off x="4529245" y="4548157"/>
            <a:ext cx="1441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400" spc="100" dirty="0">
                <a:solidFill>
                  <a:srgbClr val="FFFFFF"/>
                </a:solidFill>
                <a:latin typeface="Open Sans" panose="020B0606030504020204"/>
              </a:rPr>
              <a:t>Frecuencia 50 y 500 kHz (Multifrecuencia)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2892AFD-C661-48CD-A4EA-F69A0F6476F9}"/>
              </a:ext>
            </a:extLst>
          </p:cNvPr>
          <p:cNvSpPr/>
          <p:nvPr/>
        </p:nvSpPr>
        <p:spPr>
          <a:xfrm>
            <a:off x="7828802" y="4405545"/>
            <a:ext cx="1486820" cy="11986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30A5AD-D635-4C29-9E90-9ADC44994A8C}"/>
              </a:ext>
            </a:extLst>
          </p:cNvPr>
          <p:cNvSpPr txBox="1"/>
          <p:nvPr/>
        </p:nvSpPr>
        <p:spPr>
          <a:xfrm>
            <a:off x="7982513" y="4698036"/>
            <a:ext cx="1057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400" spc="100" dirty="0">
                <a:solidFill>
                  <a:srgbClr val="FFFFFF"/>
                </a:solidFill>
                <a:latin typeface="Open Sans" panose="020B0606030504020204"/>
              </a:rPr>
              <a:t>Uno o varios apoyos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CA5803D-8E8A-48A3-AD57-AE31B9CD2E8D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7789875" y="4153756"/>
            <a:ext cx="385276" cy="345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6">
            <a:extLst>
              <a:ext uri="{FF2B5EF4-FFF2-40B4-BE49-F238E27FC236}">
                <a16:creationId xmlns:a16="http://schemas.microsoft.com/office/drawing/2014/main" id="{EF54FEC8-E168-4D91-B84A-888C1B1B264C}"/>
              </a:ext>
            </a:extLst>
          </p:cNvPr>
          <p:cNvSpPr txBox="1"/>
          <p:nvPr/>
        </p:nvSpPr>
        <p:spPr>
          <a:xfrm>
            <a:off x="185892" y="6320801"/>
            <a:ext cx="1132639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Belando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J. E. S., &amp; Cruz, J. R. A. (2017).  Universidad de Alicante.</a:t>
            </a:r>
          </a:p>
          <a:p>
            <a:pPr algn="just"/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Bosy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-Westphal et al. (2017).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Eur J Clin </a:t>
            </a:r>
            <a:r>
              <a:rPr lang="en-US" sz="900" i="1" spc="36" dirty="0" err="1">
                <a:solidFill>
                  <a:schemeClr val="bg1"/>
                </a:solidFill>
                <a:latin typeface="Open Sans" panose="020B0606030504020204"/>
              </a:rPr>
              <a:t>Nutr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71(9), 1061-1067. </a:t>
            </a:r>
          </a:p>
          <a:p>
            <a:pPr algn="just"/>
            <a:r>
              <a:rPr lang="en-US" sz="900" spc="36" dirty="0" err="1">
                <a:solidFill>
                  <a:schemeClr val="bg1"/>
                </a:solidFill>
                <a:latin typeface="Open Sans" panose="020B0606030504020204"/>
              </a:rPr>
              <a:t>Lukaski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 et al. (2019).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Nutrients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11(4). </a:t>
            </a:r>
          </a:p>
          <a:p>
            <a:pPr algn="just"/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Langer et al. (2020). </a:t>
            </a:r>
            <a:r>
              <a:rPr lang="en-US" sz="900" i="1" spc="36" dirty="0">
                <a:solidFill>
                  <a:schemeClr val="bg1"/>
                </a:solidFill>
                <a:latin typeface="Open Sans" panose="020B0606030504020204"/>
              </a:rPr>
              <a:t>International Journal of Sports Medicine</a:t>
            </a:r>
            <a:r>
              <a:rPr lang="en-US" sz="900" spc="36" dirty="0">
                <a:solidFill>
                  <a:schemeClr val="bg1"/>
                </a:solidFill>
                <a:latin typeface="Open Sans" panose="020B0606030504020204"/>
              </a:rPr>
              <a:t>, 41(9), 610-615.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17996512-240D-459B-B1B3-19ACE1509CA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9" y="1412672"/>
            <a:ext cx="3298601" cy="2095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C7F16B1-5DF3-4580-979C-184DBDC8245B}"/>
              </a:ext>
            </a:extLst>
          </p:cNvPr>
          <p:cNvSpPr/>
          <p:nvPr/>
        </p:nvSpPr>
        <p:spPr>
          <a:xfrm>
            <a:off x="4232469" y="2972656"/>
            <a:ext cx="4344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48A5C5-E1B9-4099-9F11-11A3AAAE0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39"/>
          <a:stretch/>
        </p:blipFill>
        <p:spPr>
          <a:xfrm>
            <a:off x="9354549" y="3968698"/>
            <a:ext cx="875090" cy="19915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364076A-9228-4257-A308-0F4E4BCFF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02" r="34865"/>
          <a:stretch/>
        </p:blipFill>
        <p:spPr>
          <a:xfrm>
            <a:off x="10218956" y="4125727"/>
            <a:ext cx="993199" cy="17582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5A1B4B-0326-4C9D-8C2B-9997E8307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549" y="236849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2F16E-44A6-4560-A17E-8B0BDF5A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Hay sesgos o protocolos de medición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D18E85-EE84-485E-8FE7-2B83285F2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071020"/>
            <a:ext cx="9345433" cy="4023360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Ejercicio</a:t>
            </a:r>
          </a:p>
          <a:p>
            <a:r>
              <a:rPr lang="es-CR" dirty="0"/>
              <a:t>Ingesta de agua o comida</a:t>
            </a:r>
          </a:p>
          <a:p>
            <a:r>
              <a:rPr lang="es-CR" dirty="0"/>
              <a:t>Nivel de deshidratación</a:t>
            </a:r>
          </a:p>
          <a:p>
            <a:r>
              <a:rPr lang="es-CR" dirty="0"/>
              <a:t>Hora de medición</a:t>
            </a:r>
          </a:p>
          <a:p>
            <a:endParaRPr lang="es-CR" dirty="0"/>
          </a:p>
          <a:p>
            <a:r>
              <a:rPr lang="es-CR" dirty="0"/>
              <a:t>*Método doblemente indirecto (mide directamente la corriente, con esa corriente se calcula la resistencia, con la resistencia se mete a una ecuación “secreta”, te calcula tu porcentaje de grasa, músculo y demás </a:t>
            </a:r>
          </a:p>
          <a:p>
            <a:endParaRPr lang="es-CR" dirty="0"/>
          </a:p>
          <a:p>
            <a:r>
              <a:rPr lang="es-CR" dirty="0"/>
              <a:t>ÁNGULO DE FASE = Indirecto (mide directamente la corriente, con esa corriente se calcula la resistencia)  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720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F5792FE-C98B-4245-9146-AE60682504F9}"/>
              </a:ext>
            </a:extLst>
          </p:cNvPr>
          <p:cNvSpPr txBox="1"/>
          <p:nvPr/>
        </p:nvSpPr>
        <p:spPr>
          <a:xfrm>
            <a:off x="218992" y="542114"/>
            <a:ext cx="117444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5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Factores claves 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21675C-25E4-4622-9D14-EDD6E8C709A8}"/>
              </a:ext>
            </a:extLst>
          </p:cNvPr>
          <p:cNvSpPr txBox="1"/>
          <p:nvPr/>
        </p:nvSpPr>
        <p:spPr>
          <a:xfrm>
            <a:off x="1766630" y="2631506"/>
            <a:ext cx="3483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CR" dirty="0">
                <a:latin typeface="Open Sans" panose="020B0606030504020204"/>
              </a:rPr>
              <a:t>Resistencia capacitiva: es la oposición adicional debido a los elementos capacitivos (condensadores) como las membranas celulares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Open Sans" panose="020B060603050402020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1B284A7-C0AD-4E89-AA4A-FD78AA3D1808}"/>
              </a:ext>
            </a:extLst>
          </p:cNvPr>
          <p:cNvSpPr txBox="1"/>
          <p:nvPr/>
        </p:nvSpPr>
        <p:spPr>
          <a:xfrm>
            <a:off x="7192395" y="2631506"/>
            <a:ext cx="3306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R" dirty="0">
                <a:latin typeface="Open Sans" panose="020B0606030504020204"/>
              </a:rPr>
              <a:t>Desplazamiento entre el máximo de corriente y el máximo de tensión debido al efecto condensador del tejido celular.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3105B40-8B6F-4A71-BFF7-BDC880F76F5D}"/>
              </a:ext>
            </a:extLst>
          </p:cNvPr>
          <p:cNvSpPr txBox="1"/>
          <p:nvPr/>
        </p:nvSpPr>
        <p:spPr>
          <a:xfrm>
            <a:off x="1154237" y="1815561"/>
            <a:ext cx="470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R" sz="3600" b="1" i="0" u="none" strike="noStrike" kern="1200" cap="none" spc="0" normalizeH="0" baseline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Reactancia</a:t>
            </a:r>
            <a:endParaRPr kumimoji="0" lang="es-CR" sz="3600" b="1" i="0" u="none" strike="noStrike" kern="1200" cap="none" spc="0" normalizeH="0" baseline="0" dirty="0">
              <a:ln>
                <a:noFill/>
              </a:ln>
              <a:solidFill>
                <a:srgbClr val="CB1B4A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815C177-5F7B-47B2-B0EB-80D63A95CF38}"/>
              </a:ext>
            </a:extLst>
          </p:cNvPr>
          <p:cNvSpPr txBox="1"/>
          <p:nvPr/>
        </p:nvSpPr>
        <p:spPr>
          <a:xfrm>
            <a:off x="6140658" y="181556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R" sz="3600" b="1" dirty="0">
                <a:solidFill>
                  <a:srgbClr val="42AFB6"/>
                </a:solidFill>
                <a:latin typeface="Open Sans" panose="020B0606030504020204" pitchFamily="34" charset="0"/>
              </a:rPr>
              <a:t>Á</a:t>
            </a:r>
            <a:r>
              <a:rPr kumimoji="0" lang="es-C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ngulo</a:t>
            </a:r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de fase</a:t>
            </a:r>
            <a:endParaRPr kumimoji="0" lang="es-CR" sz="3600" b="1" i="0" u="none" strike="noStrike" kern="1200" cap="none" spc="0" normalizeH="0" baseline="0" noProof="0" dirty="0">
              <a:ln>
                <a:noFill/>
              </a:ln>
              <a:solidFill>
                <a:srgbClr val="42AFB6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2" name="Picture 2" descr="Qué es resistencia, reactancia e impedancia - YouTube">
            <a:extLst>
              <a:ext uri="{FF2B5EF4-FFF2-40B4-BE49-F238E27FC236}">
                <a16:creationId xmlns:a16="http://schemas.microsoft.com/office/drawing/2014/main" id="{BD724BE0-F526-4DF9-A2C0-3783866F6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3" r="15264"/>
          <a:stretch/>
        </p:blipFill>
        <p:spPr bwMode="auto">
          <a:xfrm>
            <a:off x="1381983" y="4278448"/>
            <a:ext cx="4294384" cy="11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2D74F2D5-B9C7-4537-8F5E-8DE9142A136D}"/>
              </a:ext>
            </a:extLst>
          </p:cNvPr>
          <p:cNvSpPr txBox="1"/>
          <p:nvPr/>
        </p:nvSpPr>
        <p:spPr>
          <a:xfrm>
            <a:off x="316562" y="6323621"/>
            <a:ext cx="470791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CR" sz="900" dirty="0">
                <a:solidFill>
                  <a:schemeClr val="bg1"/>
                </a:solidFill>
                <a:latin typeface="Open Sans" panose="020B0606030504020204"/>
              </a:rPr>
              <a:t>Castizo-</a:t>
            </a:r>
            <a:r>
              <a:rPr lang="es-CR" sz="900" dirty="0" err="1">
                <a:solidFill>
                  <a:schemeClr val="bg1"/>
                </a:solidFill>
                <a:latin typeface="Open Sans" panose="020B0606030504020204"/>
              </a:rPr>
              <a:t>Olier</a:t>
            </a:r>
            <a:r>
              <a:rPr lang="es-CR" sz="900" dirty="0">
                <a:solidFill>
                  <a:schemeClr val="bg1"/>
                </a:solidFill>
                <a:latin typeface="Open Sans" panose="020B0606030504020204"/>
              </a:rPr>
              <a:t> et al. (2018).</a:t>
            </a:r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s-CR" sz="900" i="1" dirty="0" err="1">
                <a:solidFill>
                  <a:schemeClr val="bg1"/>
                </a:solidFill>
                <a:latin typeface="Open Sans" panose="020B0606030504020204"/>
              </a:rPr>
              <a:t>PloS</a:t>
            </a:r>
            <a:r>
              <a:rPr lang="es-CR" sz="900" i="1" dirty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s-CR" sz="900" i="1" dirty="0" err="1">
                <a:solidFill>
                  <a:schemeClr val="bg1"/>
                </a:solidFill>
                <a:latin typeface="Open Sans" panose="020B0606030504020204"/>
              </a:rPr>
              <a:t>one</a:t>
            </a:r>
            <a:r>
              <a:rPr lang="es-CR" sz="900" i="1" dirty="0">
                <a:solidFill>
                  <a:schemeClr val="bg1"/>
                </a:solidFill>
                <a:latin typeface="Open Sans" panose="020B0606030504020204"/>
              </a:rPr>
              <a:t>, 13</a:t>
            </a:r>
            <a:r>
              <a:rPr lang="es-CR" sz="900" dirty="0">
                <a:solidFill>
                  <a:schemeClr val="bg1"/>
                </a:solidFill>
                <a:latin typeface="Open Sans" panose="020B0606030504020204"/>
              </a:rPr>
              <a:t>(6), 1-26. </a:t>
            </a:r>
          </a:p>
          <a:p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Langer et al. (2020). </a:t>
            </a:r>
            <a:r>
              <a:rPr lang="en-US" sz="900" i="1" dirty="0">
                <a:solidFill>
                  <a:schemeClr val="bg1"/>
                </a:solidFill>
                <a:latin typeface="Open Sans" panose="020B0606030504020204"/>
              </a:rPr>
              <a:t>International Journal of Sports Medicine, 41</a:t>
            </a:r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(9), 610-615. </a:t>
            </a:r>
            <a:endParaRPr lang="es-CR" sz="9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900" dirty="0" err="1">
                <a:solidFill>
                  <a:schemeClr val="bg1"/>
                </a:solidFill>
                <a:latin typeface="Open Sans" panose="020B0606030504020204"/>
              </a:rPr>
              <a:t>Sardinha</a:t>
            </a:r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, L. (2018). </a:t>
            </a:r>
            <a:r>
              <a:rPr lang="es-CR" sz="900" i="1" dirty="0" err="1">
                <a:solidFill>
                  <a:schemeClr val="bg1"/>
                </a:solidFill>
                <a:latin typeface="Open Sans" panose="020B0606030504020204"/>
              </a:rPr>
              <a:t>Eur</a:t>
            </a:r>
            <a:r>
              <a:rPr lang="es-CR" sz="900" i="1" dirty="0">
                <a:solidFill>
                  <a:schemeClr val="bg1"/>
                </a:solidFill>
                <a:latin typeface="Open Sans" panose="020B0606030504020204"/>
              </a:rPr>
              <a:t> J Clin </a:t>
            </a:r>
            <a:r>
              <a:rPr lang="es-CR" sz="900" i="1" dirty="0" err="1">
                <a:solidFill>
                  <a:schemeClr val="bg1"/>
                </a:solidFill>
                <a:latin typeface="Open Sans" panose="020B0606030504020204"/>
              </a:rPr>
              <a:t>Nutr</a:t>
            </a:r>
            <a:r>
              <a:rPr lang="es-CR" sz="900" i="1" dirty="0">
                <a:solidFill>
                  <a:schemeClr val="bg1"/>
                </a:solidFill>
                <a:latin typeface="Open Sans" panose="020B0606030504020204"/>
              </a:rPr>
              <a:t>, 72</a:t>
            </a:r>
            <a:r>
              <a:rPr lang="es-CR" sz="900" dirty="0">
                <a:solidFill>
                  <a:schemeClr val="bg1"/>
                </a:solidFill>
                <a:latin typeface="Open Sans" panose="020B0606030504020204"/>
              </a:rPr>
              <a:t>(9), 1323-1327. </a:t>
            </a:r>
            <a:endParaRPr lang="es-CR" sz="900" spc="36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s-CR" sz="900" dirty="0" err="1">
                <a:solidFill>
                  <a:schemeClr val="bg1"/>
                </a:solidFill>
                <a:latin typeface="Open Sans" panose="020B0606030504020204"/>
              </a:rPr>
              <a:t>Yamada</a:t>
            </a:r>
            <a:r>
              <a:rPr lang="es-CR" sz="900" dirty="0">
                <a:solidFill>
                  <a:schemeClr val="bg1"/>
                </a:solidFill>
                <a:latin typeface="Open Sans" panose="020B0606030504020204"/>
              </a:rPr>
              <a:t> et al. (2013) </a:t>
            </a:r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. </a:t>
            </a:r>
            <a:r>
              <a:rPr lang="en-US" sz="900" i="1" dirty="0">
                <a:solidFill>
                  <a:schemeClr val="bg1"/>
                </a:solidFill>
                <a:latin typeface="Open Sans" panose="020B0606030504020204"/>
              </a:rPr>
              <a:t>Journal of applied physiology, 115</a:t>
            </a:r>
            <a:r>
              <a:rPr lang="en-US" sz="900" dirty="0">
                <a:solidFill>
                  <a:schemeClr val="bg1"/>
                </a:solidFill>
                <a:latin typeface="Open Sans" panose="020B0606030504020204"/>
              </a:rPr>
              <a:t>(6), 812-818. </a:t>
            </a:r>
            <a:endParaRPr lang="en-US" sz="900" spc="36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903040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378</TotalTime>
  <Words>1103</Words>
  <Application>Microsoft Office PowerPoint</Application>
  <PresentationFormat>Panorámica</PresentationFormat>
  <Paragraphs>173</Paragraphs>
  <Slides>12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Aileron Regular</vt:lpstr>
      <vt:lpstr>Arial</vt:lpstr>
      <vt:lpstr>Calibri</vt:lpstr>
      <vt:lpstr>Calibri Light</vt:lpstr>
      <vt:lpstr>Noto Sans</vt:lpstr>
      <vt:lpstr>Open Sans</vt:lpstr>
      <vt:lpstr>Symbol</vt:lpstr>
      <vt:lpstr>Retrospección</vt:lpstr>
      <vt:lpstr>Propuesta de 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Hay sesgos o protocolos de medición</vt:lpstr>
      <vt:lpstr>Presentación de PowerPoint</vt:lpstr>
      <vt:lpstr>Presentación de PowerPoint</vt:lpstr>
      <vt:lpstr>Presentación de PowerPoint</vt:lpstr>
      <vt:lpstr>En resumen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BIA</dc:title>
  <dc:creator>Mariana Peralta Brenes</dc:creator>
  <cp:lastModifiedBy>Mariana Peralta Brenes</cp:lastModifiedBy>
  <cp:revision>15</cp:revision>
  <dcterms:created xsi:type="dcterms:W3CDTF">2021-08-15T03:22:11Z</dcterms:created>
  <dcterms:modified xsi:type="dcterms:W3CDTF">2021-08-24T03:22:41Z</dcterms:modified>
</cp:coreProperties>
</file>